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304" r:id="rId4"/>
    <p:sldId id="319" r:id="rId5"/>
    <p:sldId id="305" r:id="rId6"/>
    <p:sldId id="322" r:id="rId7"/>
    <p:sldId id="331" r:id="rId8"/>
    <p:sldId id="277" r:id="rId9"/>
    <p:sldId id="314" r:id="rId10"/>
    <p:sldId id="330" r:id="rId11"/>
    <p:sldId id="316" r:id="rId12"/>
    <p:sldId id="323" r:id="rId13"/>
    <p:sldId id="324" r:id="rId14"/>
    <p:sldId id="307" r:id="rId15"/>
    <p:sldId id="325" r:id="rId16"/>
    <p:sldId id="327" r:id="rId17"/>
    <p:sldId id="328" r:id="rId18"/>
    <p:sldId id="329" r:id="rId19"/>
    <p:sldId id="326" r:id="rId20"/>
    <p:sldId id="31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AFBA5A-A580-43C7-AED3-0954DC4C2659}" type="datetimeFigureOut">
              <a:rPr lang="pt-BR" smtClean="0"/>
              <a:pPr/>
              <a:t>16/03/2012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E33966-A61E-425C-91DB-D9335EF03DF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206680" cy="2889667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Modelagem para Infraestrutura de Redes Convergentes e Política de Manutenção para Garantia de Níveis de Serviços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Kádna</a:t>
            </a:r>
            <a:r>
              <a:rPr lang="pt-BR" dirty="0" smtClean="0"/>
              <a:t> </a:t>
            </a:r>
            <a:r>
              <a:rPr lang="pt-BR" dirty="0" err="1" smtClean="0"/>
              <a:t>Camboim</a:t>
            </a:r>
            <a:endParaRPr lang="pt-BR" dirty="0" smtClean="0"/>
          </a:p>
          <a:p>
            <a:r>
              <a:rPr lang="pt-BR" dirty="0" smtClean="0"/>
              <a:t>Orientador: Paulo Maciel</a:t>
            </a:r>
            <a:endParaRPr lang="pt-BR" dirty="0"/>
          </a:p>
        </p:txBody>
      </p:sp>
      <p:pic>
        <p:nvPicPr>
          <p:cNvPr id="21505" name="Picture 1" descr="C:\Users\Kádna\AppData\Local\Microsoft\Windows\Temporary Internet Files\Content.IE5\XE0NV28O\MC9002987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1350569" cy="1820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Custos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o custo da manutenção em relação ao equipamento que vai ser trocado na manutenção.</a:t>
            </a:r>
          </a:p>
          <a:p>
            <a:pPr lvl="1">
              <a:buFont typeface="Wingdings" pitchFamily="2" charset="2"/>
              <a:buChar char="ü"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(((((P{#SiteL1_ara&gt;0)*(1/</a:t>
            </a:r>
            <a:r>
              <a:rPr lang="pt-BR" dirty="0" err="1" smtClean="0"/>
              <a:t>MTTR_Sw</a:t>
            </a:r>
            <a:r>
              <a:rPr lang="pt-BR" dirty="0" smtClean="0"/>
              <a:t>))+((P{#RepairL1_2_ara&gt;0)*(1/</a:t>
            </a:r>
            <a:r>
              <a:rPr lang="pt-BR" dirty="0" err="1" smtClean="0"/>
              <a:t>MTTR_Sw</a:t>
            </a:r>
            <a:r>
              <a:rPr lang="pt-BR" dirty="0" smtClean="0"/>
              <a:t>))*</a:t>
            </a:r>
            <a:r>
              <a:rPr lang="pt-BR" dirty="0" err="1" smtClean="0"/>
              <a:t>cost_Sw</a:t>
            </a:r>
            <a:r>
              <a:rPr lang="pt-BR" dirty="0" smtClean="0"/>
              <a:t>)+</a:t>
            </a:r>
          </a:p>
          <a:p>
            <a:pPr lvl="1">
              <a:buNone/>
            </a:pPr>
            <a:r>
              <a:rPr lang="pt-BR" dirty="0" smtClean="0"/>
              <a:t>(((P{#SiteL1_ara&gt;0)*(1/</a:t>
            </a:r>
            <a:r>
              <a:rPr lang="pt-BR" dirty="0" err="1" smtClean="0"/>
              <a:t>MTTR_Link</a:t>
            </a:r>
            <a:r>
              <a:rPr lang="pt-BR" dirty="0" smtClean="0"/>
              <a:t>))+((P{#RepairL1_2_ara&gt;0)*(1/</a:t>
            </a:r>
            <a:r>
              <a:rPr lang="pt-BR" dirty="0" err="1" smtClean="0"/>
              <a:t>MTTR_Link</a:t>
            </a:r>
            <a:r>
              <a:rPr lang="pt-BR" dirty="0" smtClean="0"/>
              <a:t>))*</a:t>
            </a:r>
            <a:r>
              <a:rPr lang="pt-BR" dirty="0" err="1" smtClean="0"/>
              <a:t>cost_Link</a:t>
            </a:r>
            <a:r>
              <a:rPr lang="pt-BR" dirty="0" smtClean="0"/>
              <a:t>)+</a:t>
            </a:r>
          </a:p>
          <a:p>
            <a:pPr lvl="1">
              <a:buNone/>
            </a:pPr>
            <a:r>
              <a:rPr lang="pt-BR" dirty="0" smtClean="0"/>
              <a:t>(((P{#SiteL1_ara&gt;0)*(1/</a:t>
            </a:r>
            <a:r>
              <a:rPr lang="pt-BR" dirty="0" err="1" smtClean="0"/>
              <a:t>MTTR_Router</a:t>
            </a:r>
            <a:r>
              <a:rPr lang="pt-BR" dirty="0" smtClean="0"/>
              <a:t>))+((P{#RepairL1_2_ara&gt;0)*(1/</a:t>
            </a:r>
            <a:r>
              <a:rPr lang="pt-BR" dirty="0" err="1" smtClean="0"/>
              <a:t>MTTR_Router</a:t>
            </a:r>
            <a:r>
              <a:rPr lang="pt-BR" dirty="0" smtClean="0"/>
              <a:t>))*</a:t>
            </a:r>
            <a:r>
              <a:rPr lang="pt-BR" dirty="0" err="1" smtClean="0"/>
              <a:t>cost_Router</a:t>
            </a:r>
            <a:r>
              <a:rPr lang="pt-BR" dirty="0" smtClean="0"/>
              <a:t>))+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((((P{#SiteL1_</a:t>
            </a:r>
            <a:r>
              <a:rPr lang="pt-BR" dirty="0" err="1" smtClean="0"/>
              <a:t>pen</a:t>
            </a:r>
            <a:r>
              <a:rPr lang="pt-BR" dirty="0" smtClean="0"/>
              <a:t>&gt;0)*(1/</a:t>
            </a:r>
            <a:r>
              <a:rPr lang="pt-BR" dirty="0" err="1" smtClean="0"/>
              <a:t>MTTR_Sw</a:t>
            </a:r>
            <a:r>
              <a:rPr lang="pt-BR" dirty="0" smtClean="0"/>
              <a:t>))+((P{#RepairL1_2_</a:t>
            </a:r>
            <a:r>
              <a:rPr lang="pt-BR" dirty="0" err="1" smtClean="0"/>
              <a:t>pen</a:t>
            </a:r>
            <a:r>
              <a:rPr lang="pt-BR" dirty="0" smtClean="0"/>
              <a:t>&gt;0)*(1/</a:t>
            </a:r>
            <a:r>
              <a:rPr lang="pt-BR" dirty="0" err="1" smtClean="0"/>
              <a:t>MTTR_Sw</a:t>
            </a:r>
            <a:r>
              <a:rPr lang="pt-BR" dirty="0" smtClean="0"/>
              <a:t>))*</a:t>
            </a:r>
            <a:r>
              <a:rPr lang="pt-BR" dirty="0" err="1" smtClean="0"/>
              <a:t>cost_Sw</a:t>
            </a:r>
            <a:r>
              <a:rPr lang="pt-BR" dirty="0" smtClean="0"/>
              <a:t>)+</a:t>
            </a:r>
          </a:p>
          <a:p>
            <a:pPr lvl="1">
              <a:buNone/>
            </a:pPr>
            <a:r>
              <a:rPr lang="pt-BR" dirty="0" smtClean="0"/>
              <a:t>(((P{#SiteL1_</a:t>
            </a:r>
            <a:r>
              <a:rPr lang="pt-BR" dirty="0" err="1" smtClean="0"/>
              <a:t>pen</a:t>
            </a:r>
            <a:r>
              <a:rPr lang="pt-BR" dirty="0" smtClean="0"/>
              <a:t>&gt;0)*(1/</a:t>
            </a:r>
            <a:r>
              <a:rPr lang="pt-BR" dirty="0" err="1" smtClean="0"/>
              <a:t>MTTR_Link</a:t>
            </a:r>
            <a:r>
              <a:rPr lang="pt-BR" dirty="0" smtClean="0"/>
              <a:t>))+((P{#RepairL1_2_</a:t>
            </a:r>
            <a:r>
              <a:rPr lang="pt-BR" dirty="0" err="1" smtClean="0"/>
              <a:t>pen</a:t>
            </a:r>
            <a:r>
              <a:rPr lang="pt-BR" dirty="0" smtClean="0"/>
              <a:t>&gt;0)*(1/</a:t>
            </a:r>
            <a:r>
              <a:rPr lang="pt-BR" dirty="0" err="1" smtClean="0"/>
              <a:t>MTTR_Link</a:t>
            </a:r>
            <a:r>
              <a:rPr lang="pt-BR" dirty="0" smtClean="0"/>
              <a:t>))*</a:t>
            </a:r>
            <a:r>
              <a:rPr lang="pt-BR" dirty="0" err="1" smtClean="0"/>
              <a:t>cost_Link</a:t>
            </a:r>
            <a:r>
              <a:rPr lang="pt-BR" dirty="0" smtClean="0"/>
              <a:t>)+</a:t>
            </a:r>
          </a:p>
          <a:p>
            <a:pPr lvl="1">
              <a:buNone/>
            </a:pPr>
            <a:r>
              <a:rPr lang="pt-BR" dirty="0" smtClean="0"/>
              <a:t>(((P{#SiteL1_</a:t>
            </a:r>
            <a:r>
              <a:rPr lang="pt-BR" dirty="0" err="1" smtClean="0"/>
              <a:t>pen</a:t>
            </a:r>
            <a:r>
              <a:rPr lang="pt-BR" dirty="0" smtClean="0"/>
              <a:t>&gt;0)*(1/</a:t>
            </a:r>
            <a:r>
              <a:rPr lang="pt-BR" dirty="0" err="1" smtClean="0"/>
              <a:t>MTTR_Router</a:t>
            </a:r>
            <a:r>
              <a:rPr lang="pt-BR" dirty="0" smtClean="0"/>
              <a:t>))+((P{#RepairL1_2_</a:t>
            </a:r>
            <a:r>
              <a:rPr lang="pt-BR" dirty="0" err="1" smtClean="0"/>
              <a:t>pen</a:t>
            </a:r>
            <a:r>
              <a:rPr lang="pt-BR" dirty="0" smtClean="0"/>
              <a:t>&gt;0)*(1/</a:t>
            </a:r>
            <a:r>
              <a:rPr lang="pt-BR" dirty="0" err="1" smtClean="0"/>
              <a:t>MTTR_Router</a:t>
            </a:r>
            <a:r>
              <a:rPr lang="pt-BR" dirty="0" smtClean="0"/>
              <a:t>))*</a:t>
            </a:r>
            <a:r>
              <a:rPr lang="pt-BR" dirty="0" err="1" smtClean="0"/>
              <a:t>cost_Router</a:t>
            </a:r>
            <a:r>
              <a:rPr lang="pt-BR" dirty="0" smtClean="0"/>
              <a:t>))+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((((P{#SiteL1_</a:t>
            </a:r>
            <a:r>
              <a:rPr lang="pt-BR" dirty="0" err="1" smtClean="0"/>
              <a:t>pal</a:t>
            </a:r>
            <a:r>
              <a:rPr lang="pt-BR" dirty="0" smtClean="0"/>
              <a:t>&gt;0)*(1/</a:t>
            </a:r>
            <a:r>
              <a:rPr lang="pt-BR" dirty="0" err="1" smtClean="0"/>
              <a:t>MTTR_Sw</a:t>
            </a:r>
            <a:r>
              <a:rPr lang="pt-BR" dirty="0" smtClean="0"/>
              <a:t>))+((P{#RepairL1_2_</a:t>
            </a:r>
            <a:r>
              <a:rPr lang="pt-BR" dirty="0" err="1" smtClean="0"/>
              <a:t>pal</a:t>
            </a:r>
            <a:r>
              <a:rPr lang="pt-BR" dirty="0" smtClean="0"/>
              <a:t>&gt;0)*(1/</a:t>
            </a:r>
            <a:r>
              <a:rPr lang="pt-BR" dirty="0" err="1" smtClean="0"/>
              <a:t>MTTR_Sw</a:t>
            </a:r>
            <a:r>
              <a:rPr lang="pt-BR" dirty="0" smtClean="0"/>
              <a:t>))*</a:t>
            </a:r>
            <a:r>
              <a:rPr lang="pt-BR" dirty="0" err="1" smtClean="0"/>
              <a:t>cost_Sw</a:t>
            </a:r>
            <a:r>
              <a:rPr lang="pt-BR" dirty="0" smtClean="0"/>
              <a:t>)+</a:t>
            </a:r>
          </a:p>
          <a:p>
            <a:pPr lvl="1">
              <a:buNone/>
            </a:pPr>
            <a:r>
              <a:rPr lang="pt-BR" dirty="0" smtClean="0"/>
              <a:t>(((P{#SiteL1_</a:t>
            </a:r>
            <a:r>
              <a:rPr lang="pt-BR" dirty="0" err="1" smtClean="0"/>
              <a:t>pal</a:t>
            </a:r>
            <a:r>
              <a:rPr lang="pt-BR" dirty="0" smtClean="0"/>
              <a:t>&gt;0)*(1/</a:t>
            </a:r>
            <a:r>
              <a:rPr lang="pt-BR" dirty="0" err="1" smtClean="0"/>
              <a:t>MTTR_Link</a:t>
            </a:r>
            <a:r>
              <a:rPr lang="pt-BR" dirty="0" smtClean="0"/>
              <a:t>))+((P{#RepairL1_2_</a:t>
            </a:r>
            <a:r>
              <a:rPr lang="pt-BR" dirty="0" err="1" smtClean="0"/>
              <a:t>pal</a:t>
            </a:r>
            <a:r>
              <a:rPr lang="pt-BR" dirty="0" smtClean="0"/>
              <a:t>&gt;0)*(1/</a:t>
            </a:r>
            <a:r>
              <a:rPr lang="pt-BR" dirty="0" err="1" smtClean="0"/>
              <a:t>MTTR_Link</a:t>
            </a:r>
            <a:r>
              <a:rPr lang="pt-BR" dirty="0" smtClean="0"/>
              <a:t>))*</a:t>
            </a:r>
            <a:r>
              <a:rPr lang="pt-BR" dirty="0" err="1" smtClean="0"/>
              <a:t>cost_Link</a:t>
            </a:r>
            <a:r>
              <a:rPr lang="pt-BR" dirty="0" smtClean="0"/>
              <a:t>)+</a:t>
            </a:r>
          </a:p>
          <a:p>
            <a:pPr lvl="1">
              <a:buNone/>
            </a:pPr>
            <a:r>
              <a:rPr lang="pt-BR" dirty="0" smtClean="0"/>
              <a:t>(((P{#SiteL1_</a:t>
            </a:r>
            <a:r>
              <a:rPr lang="pt-BR" dirty="0" err="1" smtClean="0"/>
              <a:t>pal</a:t>
            </a:r>
            <a:r>
              <a:rPr lang="pt-BR" dirty="0" smtClean="0"/>
              <a:t>&gt;0)*(1/</a:t>
            </a:r>
            <a:r>
              <a:rPr lang="pt-BR" dirty="0" err="1" smtClean="0"/>
              <a:t>MTTR_Router</a:t>
            </a:r>
            <a:r>
              <a:rPr lang="pt-BR" dirty="0" smtClean="0"/>
              <a:t>))+((P{#RepairL1_2_</a:t>
            </a:r>
            <a:r>
              <a:rPr lang="pt-BR" dirty="0" err="1" smtClean="0"/>
              <a:t>pal</a:t>
            </a:r>
            <a:r>
              <a:rPr lang="pt-BR" dirty="0" smtClean="0"/>
              <a:t>&gt;0)*(1/</a:t>
            </a:r>
            <a:r>
              <a:rPr lang="pt-BR" dirty="0" err="1" smtClean="0"/>
              <a:t>MTTR_Router</a:t>
            </a:r>
            <a:r>
              <a:rPr lang="pt-BR" dirty="0" smtClean="0"/>
              <a:t>))*</a:t>
            </a:r>
            <a:r>
              <a:rPr lang="pt-BR" dirty="0" err="1" smtClean="0"/>
              <a:t>cost_Router</a:t>
            </a:r>
            <a:r>
              <a:rPr lang="pt-BR" dirty="0" smtClean="0"/>
              <a:t>))+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((((P{#SiteL1_</a:t>
            </a:r>
            <a:r>
              <a:rPr lang="pt-BR" dirty="0" err="1" smtClean="0"/>
              <a:t>vic</a:t>
            </a:r>
            <a:r>
              <a:rPr lang="pt-BR" dirty="0" smtClean="0"/>
              <a:t>&gt;0)*(1/</a:t>
            </a:r>
            <a:r>
              <a:rPr lang="pt-BR" dirty="0" err="1" smtClean="0"/>
              <a:t>MTTR_Sw</a:t>
            </a:r>
            <a:r>
              <a:rPr lang="pt-BR" dirty="0" smtClean="0"/>
              <a:t>))+((P{#RepairL1_2_</a:t>
            </a:r>
            <a:r>
              <a:rPr lang="pt-BR" dirty="0" err="1" smtClean="0"/>
              <a:t>vic</a:t>
            </a:r>
            <a:r>
              <a:rPr lang="pt-BR" dirty="0" smtClean="0"/>
              <a:t>&gt;0)*(1/</a:t>
            </a:r>
            <a:r>
              <a:rPr lang="pt-BR" dirty="0" err="1" smtClean="0"/>
              <a:t>MTTR_Sw</a:t>
            </a:r>
            <a:r>
              <a:rPr lang="pt-BR" dirty="0" smtClean="0"/>
              <a:t>))*</a:t>
            </a:r>
            <a:r>
              <a:rPr lang="pt-BR" dirty="0" err="1" smtClean="0"/>
              <a:t>cost_Sw</a:t>
            </a:r>
            <a:r>
              <a:rPr lang="pt-BR" dirty="0" smtClean="0"/>
              <a:t>)+</a:t>
            </a:r>
          </a:p>
          <a:p>
            <a:pPr lvl="1">
              <a:buNone/>
            </a:pPr>
            <a:r>
              <a:rPr lang="pt-BR" dirty="0" smtClean="0"/>
              <a:t>(((P{#SiteL1_</a:t>
            </a:r>
            <a:r>
              <a:rPr lang="pt-BR" dirty="0" err="1" smtClean="0"/>
              <a:t>vic</a:t>
            </a:r>
            <a:r>
              <a:rPr lang="pt-BR" dirty="0" smtClean="0"/>
              <a:t>&gt;0)*(1/</a:t>
            </a:r>
            <a:r>
              <a:rPr lang="pt-BR" dirty="0" err="1" smtClean="0"/>
              <a:t>MTTR_Link</a:t>
            </a:r>
            <a:r>
              <a:rPr lang="pt-BR" dirty="0" smtClean="0"/>
              <a:t>))+((P{#RepairL1_2_</a:t>
            </a:r>
            <a:r>
              <a:rPr lang="pt-BR" dirty="0" err="1" smtClean="0"/>
              <a:t>vic</a:t>
            </a:r>
            <a:r>
              <a:rPr lang="pt-BR" dirty="0" smtClean="0"/>
              <a:t>&gt;0)*(1/</a:t>
            </a:r>
            <a:r>
              <a:rPr lang="pt-BR" dirty="0" err="1" smtClean="0"/>
              <a:t>MTTR_Link</a:t>
            </a:r>
            <a:r>
              <a:rPr lang="pt-BR" dirty="0" smtClean="0"/>
              <a:t>))*</a:t>
            </a:r>
            <a:r>
              <a:rPr lang="pt-BR" dirty="0" err="1" smtClean="0"/>
              <a:t>cost_Link</a:t>
            </a:r>
            <a:r>
              <a:rPr lang="pt-BR" dirty="0" smtClean="0"/>
              <a:t>)+</a:t>
            </a:r>
          </a:p>
          <a:p>
            <a:pPr lvl="1">
              <a:buNone/>
            </a:pPr>
            <a:r>
              <a:rPr lang="pt-BR" dirty="0" smtClean="0"/>
              <a:t>(((P{#SiteL1_</a:t>
            </a:r>
            <a:r>
              <a:rPr lang="pt-BR" dirty="0" err="1" smtClean="0"/>
              <a:t>vic</a:t>
            </a:r>
            <a:r>
              <a:rPr lang="pt-BR" dirty="0" smtClean="0"/>
              <a:t>&gt;0)*(1/</a:t>
            </a:r>
            <a:r>
              <a:rPr lang="pt-BR" dirty="0" err="1" smtClean="0"/>
              <a:t>MTTR_Router</a:t>
            </a:r>
            <a:r>
              <a:rPr lang="pt-BR" dirty="0" smtClean="0"/>
              <a:t>))+((P{#RepairL1_2_</a:t>
            </a:r>
            <a:r>
              <a:rPr lang="pt-BR" dirty="0" err="1" smtClean="0"/>
              <a:t>vic</a:t>
            </a:r>
            <a:r>
              <a:rPr lang="pt-BR" dirty="0" smtClean="0"/>
              <a:t>&gt;0)*(1/</a:t>
            </a:r>
            <a:r>
              <a:rPr lang="pt-BR" dirty="0" err="1" smtClean="0"/>
              <a:t>MTTR_Router</a:t>
            </a:r>
            <a:r>
              <a:rPr lang="pt-BR" dirty="0" smtClean="0"/>
              <a:t>))*</a:t>
            </a:r>
            <a:r>
              <a:rPr lang="pt-BR" dirty="0" err="1" smtClean="0"/>
              <a:t>cost_Router</a:t>
            </a:r>
            <a:r>
              <a:rPr lang="pt-BR" dirty="0" smtClean="0"/>
              <a:t>))*8760)</a:t>
            </a:r>
          </a:p>
          <a:p>
            <a:pPr lvl="1">
              <a:buFont typeface="Wingdings" pitchFamily="2" charset="2"/>
              <a:buChar char="ü"/>
            </a:pPr>
            <a:endParaRPr lang="pt-BR" dirty="0" smtClean="0"/>
          </a:p>
          <a:p>
            <a:pPr lvl="3">
              <a:buFont typeface="Wingdings" pitchFamily="2" charset="2"/>
              <a:buChar char="ü"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72" t="13815" r="21157" b="14366"/>
          <a:stretch>
            <a:fillRect/>
          </a:stretch>
        </p:blipFill>
        <p:spPr bwMode="auto">
          <a:xfrm>
            <a:off x="107504" y="44624"/>
            <a:ext cx="8892480" cy="58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52560" r="38875" b="14366"/>
          <a:stretch>
            <a:fillRect/>
          </a:stretch>
        </p:blipFill>
        <p:spPr bwMode="auto">
          <a:xfrm>
            <a:off x="6263680" y="4337720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 cstate="print"/>
          <a:srcRect l="17042" t="37903" r="41693" b="25424"/>
          <a:stretch>
            <a:fillRect/>
          </a:stretch>
        </p:blipFill>
        <p:spPr bwMode="auto">
          <a:xfrm>
            <a:off x="323528" y="548680"/>
            <a:ext cx="66247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de caso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539552" y="1628799"/>
          <a:ext cx="8147248" cy="2598326"/>
        </p:xfrm>
        <a:graphic>
          <a:graphicData uri="http://schemas.openxmlformats.org/drawingml/2006/table">
            <a:tbl>
              <a:tblPr/>
              <a:tblGrid>
                <a:gridCol w="2749301"/>
                <a:gridCol w="1495435"/>
                <a:gridCol w="2599758"/>
                <a:gridCol w="1302754"/>
              </a:tblGrid>
              <a:tr h="5102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Components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(U$) 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Repair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Environment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(U$) 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02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Switch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02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Link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354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02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Router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745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02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1488</a:t>
                      </a:r>
                    </a:p>
                  </a:txBody>
                  <a:tcPr marL="8718" marR="8718" marT="8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de caso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67542" y="1916832"/>
          <a:ext cx="7920881" cy="3493494"/>
        </p:xfrm>
        <a:graphic>
          <a:graphicData uri="http://schemas.openxmlformats.org/drawingml/2006/table">
            <a:tbl>
              <a:tblPr/>
              <a:tblGrid>
                <a:gridCol w="1381549"/>
                <a:gridCol w="1822676"/>
                <a:gridCol w="1614232"/>
                <a:gridCol w="1551212"/>
                <a:gridCol w="1551212"/>
              </a:tblGrid>
              <a:tr h="1260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Classes -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SLAs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Categorias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Downtime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(minutos/ano)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Disponibilidade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9s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Não gerenciada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452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Gerenciada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452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Bem gerenciada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520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Tolerante a falhas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de caso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79512" y="1844824"/>
          <a:ext cx="8820472" cy="2736306"/>
        </p:xfrm>
        <a:graphic>
          <a:graphicData uri="http://schemas.openxmlformats.org/drawingml/2006/table">
            <a:tbl>
              <a:tblPr/>
              <a:tblGrid>
                <a:gridCol w="1013233"/>
                <a:gridCol w="1013233"/>
                <a:gridCol w="1066562"/>
                <a:gridCol w="853250"/>
                <a:gridCol w="970573"/>
                <a:gridCol w="885248"/>
                <a:gridCol w="682600"/>
                <a:gridCol w="682600"/>
                <a:gridCol w="682600"/>
                <a:gridCol w="970573"/>
              </a:tblGrid>
              <a:tr h="16304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Classes -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SLAs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MTTR - Mean Time To Repair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sw,router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link)   - hour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AT -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Administrative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Time -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hour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TTD - Time To Displacement - hour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TMT - Total Maintenance Time - hour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MLCPTU - Mean Labor Cost per Time Unit (U$) 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Team Cost (U$)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Repair Cost (U$)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Maintenance Cost (U$)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Fine received from Maintenance Company (U$) 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57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17,85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106,14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1.377,85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1.484,00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6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18,15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106,14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1.377,85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1.484,00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6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17,95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106,14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1.377,85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1.484,00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64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17,23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106,14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1.377,85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1.484,00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56" marR="6456" marT="6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de caso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07504" y="1844824"/>
          <a:ext cx="8927978" cy="3528395"/>
        </p:xfrm>
        <a:graphic>
          <a:graphicData uri="http://schemas.openxmlformats.org/drawingml/2006/table">
            <a:tbl>
              <a:tblPr/>
              <a:tblGrid>
                <a:gridCol w="1152389"/>
                <a:gridCol w="1152389"/>
                <a:gridCol w="1213039"/>
                <a:gridCol w="970433"/>
                <a:gridCol w="1103867"/>
                <a:gridCol w="1006823"/>
                <a:gridCol w="776346"/>
                <a:gridCol w="776346"/>
                <a:gridCol w="776346"/>
              </a:tblGrid>
              <a:tr h="19489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Classes -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SLAs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MTTR - Mean Time To Repair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sw,router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link)  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AT -Administrative Time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TTD - Time To Displacement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TMT - Total Maintenance Time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MLCPTU - Mean Labor Cost per Time Unit (U$) 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Team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Repair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857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15,85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132,6953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1378,118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1510,813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94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16,15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132,6953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1378,118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1510,813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94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15,95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132,6953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1378,118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1510,813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948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132,6953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1378,118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1510,813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de caso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568954" cy="3240362"/>
        </p:xfrm>
        <a:graphic>
          <a:graphicData uri="http://schemas.openxmlformats.org/drawingml/2006/table">
            <a:tbl>
              <a:tblPr/>
              <a:tblGrid>
                <a:gridCol w="1195056"/>
                <a:gridCol w="1092855"/>
                <a:gridCol w="1150373"/>
                <a:gridCol w="920299"/>
                <a:gridCol w="1046841"/>
                <a:gridCol w="954810"/>
                <a:gridCol w="736240"/>
                <a:gridCol w="736240"/>
                <a:gridCol w="736240"/>
              </a:tblGrid>
              <a:tr h="2062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Classes -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SLAs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MTTR - Mean Time To Repair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sw,router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link)  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AT -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Administrative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Time -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hour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TTD - Time To Displacement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TMT - Total Maintenance Time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MLCPTU - Mean Labor Cost per Time Unit (U$) 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Team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Repair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57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312,50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165,89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1.378,31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1.544,20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45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14,15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312,50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165,89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1.378,31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1.544,20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45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312,50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165,89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1.378,31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1.544,20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945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312,50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165,89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1.378,31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1.544,20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de caso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1844825"/>
          <a:ext cx="8568951" cy="3312366"/>
        </p:xfrm>
        <a:graphic>
          <a:graphicData uri="http://schemas.openxmlformats.org/drawingml/2006/table">
            <a:tbl>
              <a:tblPr/>
              <a:tblGrid>
                <a:gridCol w="1106046"/>
                <a:gridCol w="1106046"/>
                <a:gridCol w="1164259"/>
                <a:gridCol w="931408"/>
                <a:gridCol w="1059478"/>
                <a:gridCol w="966336"/>
                <a:gridCol w="745126"/>
                <a:gridCol w="745126"/>
                <a:gridCol w="745126"/>
              </a:tblGrid>
              <a:tr h="19874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Classes - SLAs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MTTR - Mean Time To Repair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sw,router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link)  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AT -Administrative Time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TTD - Time To Displacement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TMT - Total Maintenance Time - hour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MLCPTU - Mean Labor Cost per Time Unit (U$) 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Team Cost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Repair Cost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Maintenance Cost (U$) 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390,63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207,37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1.378,38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1.585,75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312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390,63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207,37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1.378,38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1.585,75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312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390,63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207,37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1.378,38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1.585,75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312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390,63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207,37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1.378,38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1.585,75</a:t>
                      </a:r>
                    </a:p>
                  </a:txBody>
                  <a:tcPr marL="6951" marR="6951" marT="6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Conclusão do estudo de caso</a:t>
            </a:r>
          </a:p>
          <a:p>
            <a:r>
              <a:rPr lang="pt-BR" dirty="0" smtClean="0"/>
              <a:t>Obtenção do resultado final</a:t>
            </a:r>
          </a:p>
          <a:p>
            <a:r>
              <a:rPr lang="pt-BR" dirty="0" smtClean="0"/>
              <a:t>Publicação de artigos</a:t>
            </a:r>
          </a:p>
          <a:p>
            <a:r>
              <a:rPr lang="pt-BR" dirty="0" smtClean="0"/>
              <a:t>Defesa da dissertação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esperados</a:t>
            </a:r>
            <a:endParaRPr lang="pt-BR" dirty="0"/>
          </a:p>
        </p:txBody>
      </p:sp>
      <p:pic>
        <p:nvPicPr>
          <p:cNvPr id="4098" name="Picture 2" descr="C:\Users\Kádna\AppData\Local\Microsoft\Windows\Temporary Internet Files\Content.IE5\DVBKKKM9\MP9004490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9120"/>
            <a:ext cx="1936627" cy="1951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pt-BR" dirty="0" smtClean="0"/>
              <a:t>Introdução / Objetivo</a:t>
            </a:r>
          </a:p>
          <a:p>
            <a:r>
              <a:rPr lang="pt-BR" dirty="0" smtClean="0"/>
              <a:t>Trabalhos Relacionados</a:t>
            </a:r>
          </a:p>
          <a:p>
            <a:r>
              <a:rPr lang="pt-BR" dirty="0" smtClean="0"/>
              <a:t>Conceitos Básicos</a:t>
            </a:r>
          </a:p>
          <a:p>
            <a:pPr lvl="1"/>
            <a:r>
              <a:rPr lang="pt-BR" dirty="0" smtClean="0"/>
              <a:t>Dependabilidade</a:t>
            </a:r>
          </a:p>
          <a:p>
            <a:pPr lvl="1"/>
            <a:r>
              <a:rPr lang="pt-BR" dirty="0" smtClean="0"/>
              <a:t>Política de Manutenção</a:t>
            </a:r>
          </a:p>
          <a:p>
            <a:pPr lvl="1"/>
            <a:r>
              <a:rPr lang="pt-BR" dirty="0" smtClean="0"/>
              <a:t>SLA</a:t>
            </a:r>
          </a:p>
          <a:p>
            <a:pPr lvl="1"/>
            <a:r>
              <a:rPr lang="pt-BR" dirty="0" smtClean="0"/>
              <a:t>SPN</a:t>
            </a:r>
          </a:p>
          <a:p>
            <a:r>
              <a:rPr lang="pt-BR" dirty="0" smtClean="0"/>
              <a:t>Redes convergentes para instituições</a:t>
            </a:r>
          </a:p>
          <a:p>
            <a:r>
              <a:rPr lang="pt-BR" dirty="0" smtClean="0"/>
              <a:t>Modelo SPN</a:t>
            </a:r>
          </a:p>
          <a:p>
            <a:r>
              <a:rPr lang="pt-BR" dirty="0" smtClean="0"/>
              <a:t>Estudo de Caso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pic>
        <p:nvPicPr>
          <p:cNvPr id="1026" name="Picture 2" descr="C:\Users\Kádna\AppData\Local\Microsoft\Windows\Temporary Internet Files\Content.IE5\XE0NV28O\MC9004104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00808"/>
            <a:ext cx="2238375" cy="18970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052736"/>
            <a:ext cx="8748464" cy="5805264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[1] L. </a:t>
            </a:r>
            <a:r>
              <a:rPr lang="en-US" sz="2000" dirty="0" err="1" smtClean="0"/>
              <a:t>Bertling</a:t>
            </a:r>
            <a:r>
              <a:rPr lang="en-US" sz="2000" dirty="0" smtClean="0"/>
              <a:t>, R. Allan, and R. Eriksson. A reliability-</a:t>
            </a:r>
            <a:r>
              <a:rPr lang="en-US" sz="2000" dirty="0" err="1" smtClean="0"/>
              <a:t>centred</a:t>
            </a:r>
            <a:r>
              <a:rPr lang="en-US" sz="2000" dirty="0" smtClean="0"/>
              <a:t> asset maintenance method for assessing the impact of maintenance in power distribution systems. In Proceedings of IEEE Transactions on Power Systems, 2003.</a:t>
            </a:r>
            <a:endParaRPr lang="pt-BR" sz="2000" dirty="0" smtClean="0"/>
          </a:p>
          <a:p>
            <a:r>
              <a:rPr lang="en-US" sz="2000" dirty="0" smtClean="0"/>
              <a:t>[2] J. </a:t>
            </a:r>
            <a:r>
              <a:rPr lang="en-US" sz="2000" dirty="0" err="1" smtClean="0"/>
              <a:t>Endrenyi</a:t>
            </a:r>
            <a:r>
              <a:rPr lang="en-US" sz="2000" dirty="0" smtClean="0"/>
              <a:t>, G. J. Anders, and A. M. Silva. Probabilistic evaluation of the effect of maintenance</a:t>
            </a:r>
            <a:endParaRPr lang="pt-BR" sz="2000" dirty="0" smtClean="0"/>
          </a:p>
          <a:p>
            <a:r>
              <a:rPr lang="en-US" sz="2000" dirty="0" smtClean="0"/>
              <a:t>on reliability. an application to power systems. IEEE Transactions on Power Systems, 13(2):576–583, 1998.</a:t>
            </a:r>
            <a:endParaRPr lang="pt-BR" sz="2000" dirty="0" smtClean="0"/>
          </a:p>
          <a:p>
            <a:r>
              <a:rPr lang="en-US" sz="2000" dirty="0" smtClean="0"/>
              <a:t>[3] G. Gama and W. </a:t>
            </a:r>
            <a:r>
              <a:rPr lang="en-US" sz="2000" dirty="0" err="1" smtClean="0"/>
              <a:t>Meira</a:t>
            </a:r>
            <a:r>
              <a:rPr lang="en-US" sz="2000" dirty="0" smtClean="0"/>
              <a:t> Jr. Quantifying the </a:t>
            </a:r>
            <a:r>
              <a:rPr lang="en-US" sz="2000" dirty="0" err="1" smtClean="0"/>
              <a:t>performability</a:t>
            </a:r>
            <a:r>
              <a:rPr lang="en-US" sz="2000" dirty="0" smtClean="0"/>
              <a:t> of cluster-based services. IEEE Trans.</a:t>
            </a:r>
            <a:endParaRPr lang="pt-BR" sz="2000" dirty="0" smtClean="0"/>
          </a:p>
          <a:p>
            <a:r>
              <a:rPr lang="en-US" sz="2000" dirty="0" smtClean="0"/>
              <a:t>Parallel </a:t>
            </a:r>
            <a:r>
              <a:rPr lang="en-US" sz="2000" dirty="0" err="1" smtClean="0"/>
              <a:t>Distrib</a:t>
            </a:r>
            <a:r>
              <a:rPr lang="en-US" sz="2000" dirty="0" smtClean="0"/>
              <a:t>. Syst., 16(5):456–467, 2005. Student Member-</a:t>
            </a:r>
            <a:r>
              <a:rPr lang="en-US" sz="2000" dirty="0" err="1" smtClean="0"/>
              <a:t>Nagaraja</a:t>
            </a:r>
            <a:r>
              <a:rPr lang="en-US" sz="2000" dirty="0" smtClean="0"/>
              <a:t>, </a:t>
            </a:r>
            <a:r>
              <a:rPr lang="en-US" sz="2000" dirty="0" err="1" smtClean="0"/>
              <a:t>Kiran</a:t>
            </a:r>
            <a:r>
              <a:rPr lang="en-US" sz="2000" dirty="0" smtClean="0"/>
              <a:t> and Member-</a:t>
            </a:r>
            <a:r>
              <a:rPr lang="en-US" sz="2000" dirty="0" err="1" smtClean="0"/>
              <a:t>Bianchini</a:t>
            </a:r>
            <a:r>
              <a:rPr lang="en-US" sz="2000" dirty="0" smtClean="0"/>
              <a:t>,</a:t>
            </a:r>
            <a:endParaRPr lang="pt-BR" sz="2000" dirty="0" smtClean="0"/>
          </a:p>
          <a:p>
            <a:r>
              <a:rPr lang="en-US" sz="2000" dirty="0" smtClean="0"/>
              <a:t>Ricardo and Member-Martin, Richard P. and Member-Nguyen, Thu D.</a:t>
            </a:r>
            <a:endParaRPr lang="pt-BR" sz="2000" dirty="0" smtClean="0"/>
          </a:p>
          <a:p>
            <a:r>
              <a:rPr lang="en-US" sz="2000" dirty="0" smtClean="0"/>
              <a:t>[4] S. A. </a:t>
            </a:r>
            <a:r>
              <a:rPr lang="en-US" sz="2000" dirty="0" err="1" smtClean="0"/>
              <a:t>Vilkomir</a:t>
            </a:r>
            <a:r>
              <a:rPr lang="en-US" sz="2000" dirty="0" smtClean="0"/>
              <a:t>, D. L. </a:t>
            </a:r>
            <a:r>
              <a:rPr lang="en-US" sz="2000" dirty="0" err="1" smtClean="0"/>
              <a:t>Parnas</a:t>
            </a:r>
            <a:r>
              <a:rPr lang="en-US" sz="2000" dirty="0" smtClean="0"/>
              <a:t>, V. B. </a:t>
            </a:r>
            <a:r>
              <a:rPr lang="en-US" sz="2000" dirty="0" err="1" smtClean="0"/>
              <a:t>Mendiratta</a:t>
            </a:r>
            <a:r>
              <a:rPr lang="en-US" sz="2000" dirty="0" smtClean="0"/>
              <a:t>, and E. Murphy. Segregated failures model for availability evaluation of fault-tolerant systems. In ACSC '06: Proceedings of the 29th Australasian Computer Science Conference, pages 55–61, </a:t>
            </a:r>
            <a:r>
              <a:rPr lang="en-US" sz="2000" dirty="0" err="1" smtClean="0"/>
              <a:t>Darlinghurst</a:t>
            </a:r>
            <a:r>
              <a:rPr lang="en-US" sz="2000" dirty="0" smtClean="0"/>
              <a:t>, Australia, Australia, 2006. Australian Computer Society, Inc.</a:t>
            </a:r>
            <a:endParaRPr lang="pt-BR" sz="2000" dirty="0" smtClean="0"/>
          </a:p>
          <a:p>
            <a:r>
              <a:rPr lang="en-US" sz="2000" dirty="0" smtClean="0"/>
              <a:t>[5] S. </a:t>
            </a:r>
            <a:r>
              <a:rPr lang="en-US" sz="2000" dirty="0" err="1" smtClean="0"/>
              <a:t>Natti</a:t>
            </a:r>
            <a:r>
              <a:rPr lang="en-US" sz="2000" dirty="0" smtClean="0"/>
              <a:t>, M. </a:t>
            </a:r>
            <a:r>
              <a:rPr lang="en-US" sz="2000" dirty="0" err="1" smtClean="0"/>
              <a:t>Kezunovic</a:t>
            </a:r>
            <a:r>
              <a:rPr lang="en-US" sz="2000" dirty="0" smtClean="0"/>
              <a:t>, and C. Singh. Sensitivity analysis on the probabilistic maintenance model of</a:t>
            </a:r>
            <a:endParaRPr lang="pt-BR" sz="2000" dirty="0" smtClean="0"/>
          </a:p>
          <a:p>
            <a:r>
              <a:rPr lang="en-US" sz="2000" dirty="0" smtClean="0"/>
              <a:t>circuit breaker. In Probabilistic Methods Applied to Power Systems, 2006. PMAPS 2006. International</a:t>
            </a:r>
            <a:endParaRPr lang="pt-BR" sz="2000" dirty="0" smtClean="0"/>
          </a:p>
          <a:p>
            <a:r>
              <a:rPr lang="en-US" sz="2000" dirty="0" smtClean="0"/>
              <a:t>Conference on, pages 1–7, June 2006.</a:t>
            </a:r>
            <a:endParaRPr lang="pt-BR" sz="2000" dirty="0" smtClean="0"/>
          </a:p>
          <a:p>
            <a:r>
              <a:rPr lang="en-US" sz="2000" dirty="0" smtClean="0"/>
              <a:t>[6] Palade. Reliability and availability engineering for VoIP communications systems, 8th International Conference on Communications, pages 309 - 312, Virginia, USA, 2010.</a:t>
            </a:r>
            <a:endParaRPr lang="pt-BR" sz="2000" dirty="0" smtClean="0"/>
          </a:p>
          <a:p>
            <a:r>
              <a:rPr lang="en-US" sz="2000" dirty="0" smtClean="0"/>
              <a:t>[7] </a:t>
            </a:r>
            <a:r>
              <a:rPr lang="en-US" sz="2000" dirty="0" err="1" smtClean="0"/>
              <a:t>Sesmun</a:t>
            </a:r>
            <a:r>
              <a:rPr lang="en-US" sz="2000" dirty="0" smtClean="0"/>
              <a:t>, A. and Turner, L. F. Using </a:t>
            </a:r>
            <a:r>
              <a:rPr lang="en-US" sz="2000" dirty="0" err="1" smtClean="0"/>
              <a:t>performability</a:t>
            </a:r>
            <a:r>
              <a:rPr lang="en-US" sz="2000" dirty="0" smtClean="0"/>
              <a:t> in the design of communication networks, September, 2000.</a:t>
            </a:r>
            <a:endParaRPr lang="pt-BR" sz="2000" dirty="0" smtClean="0"/>
          </a:p>
          <a:p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pt-BR" dirty="0" smtClean="0"/>
              <a:t>Novas </a:t>
            </a:r>
            <a:r>
              <a:rPr lang="pt-BR" dirty="0" err="1" smtClean="0"/>
              <a:t>TICs</a:t>
            </a:r>
            <a:endParaRPr lang="pt-BR" dirty="0" smtClean="0"/>
          </a:p>
          <a:p>
            <a:r>
              <a:rPr lang="pt-BR" dirty="0" smtClean="0"/>
              <a:t>Convergência</a:t>
            </a:r>
          </a:p>
          <a:p>
            <a:r>
              <a:rPr lang="pt-BR" dirty="0" smtClean="0"/>
              <a:t>Várias mídias</a:t>
            </a:r>
          </a:p>
          <a:p>
            <a:r>
              <a:rPr lang="pt-BR" dirty="0" smtClean="0"/>
              <a:t>Mesma Infraestrutura</a:t>
            </a:r>
          </a:p>
          <a:p>
            <a:r>
              <a:rPr lang="pt-BR" dirty="0" smtClean="0"/>
              <a:t>Evitar e corrigir falhas</a:t>
            </a:r>
          </a:p>
          <a:p>
            <a:r>
              <a:rPr lang="pt-BR" dirty="0" smtClean="0"/>
              <a:t>Custo, disponibilidade e manutenção</a:t>
            </a:r>
          </a:p>
          <a:p>
            <a:endParaRPr lang="pt-BR" dirty="0" smtClean="0"/>
          </a:p>
          <a:p>
            <a:r>
              <a:rPr lang="pt-BR" dirty="0" smtClean="0"/>
              <a:t>Analisar o impacto das políticas de manutenção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</p:txBody>
      </p:sp>
      <p:pic>
        <p:nvPicPr>
          <p:cNvPr id="2050" name="Picture 2" descr="C:\Users\Kádna\AppData\Local\Microsoft\Windows\Temporary Internet Files\Content.IE5\DVBKKKM9\MC9003908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209" y="4941168"/>
            <a:ext cx="1538287" cy="1811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 algn="just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[Bestling et al]</a:t>
            </a:r>
          </a:p>
          <a:p>
            <a:pPr lvl="1"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Comparar PM</a:t>
            </a:r>
          </a:p>
          <a:p>
            <a:pPr lvl="1"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istemas de distribuição de energia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[Gama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Meira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Desempenho e disponibilidade de servidores web</a:t>
            </a:r>
          </a:p>
          <a:p>
            <a:pPr algn="just"/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Vilkomir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Estima a disponibilidade de sistemas tolerantes a falhas de computador</a:t>
            </a:r>
          </a:p>
          <a:p>
            <a:pPr lvl="1"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Classifica falhas em vários tipos de processadores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[Palade] </a:t>
            </a:r>
          </a:p>
          <a:p>
            <a:pPr lvl="1"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Analisar a confiabilidade e disponibilidade de redes de comunicações</a:t>
            </a:r>
          </a:p>
          <a:p>
            <a:pPr lvl="1"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Demonstra a aplicabilidade do modelo para a concepção e apoio de uma rede IP de comunicação destacável</a:t>
            </a: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Sesmun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e Turner] </a:t>
            </a:r>
          </a:p>
          <a:p>
            <a:pPr lvl="1"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Metodologia para concepção de redes de comunicação tolerante a falhas</a:t>
            </a:r>
          </a:p>
          <a:p>
            <a:pPr lvl="1"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Performabilidade com apoio à decisão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Trabalhos Relacionados</a:t>
            </a:r>
          </a:p>
        </p:txBody>
      </p:sp>
      <p:pic>
        <p:nvPicPr>
          <p:cNvPr id="3074" name="Picture 2" descr="C:\Users\Kádna\AppData\Local\Microsoft\Windows\Temporary Internet Files\Content.IE5\S1FYGV23\MC9004339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772816"/>
            <a:ext cx="1226096" cy="1226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Dependabilidade</a:t>
            </a:r>
          </a:p>
          <a:p>
            <a:pPr lvl="1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Disponibilidade</a:t>
            </a:r>
          </a:p>
          <a:p>
            <a:pPr lvl="1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Confiabilidade</a:t>
            </a:r>
          </a:p>
          <a:p>
            <a:pPr lvl="1"/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Manutenabilidade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Política de Manutenção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SLA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SPN</a:t>
            </a: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Redes convergentes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Básicos</a:t>
            </a:r>
          </a:p>
        </p:txBody>
      </p:sp>
      <p:pic>
        <p:nvPicPr>
          <p:cNvPr id="5122" name="Picture 2" descr="C:\Users\Kádna\AppData\Local\Microsoft\Windows\Temporary Internet Files\Content.IE5\DVBKKKM9\MP9004465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347144"/>
            <a:ext cx="981026" cy="1268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pt-BR" sz="2800" dirty="0" smtClean="0"/>
              <a:t>Estrutura de Arapiraca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39301" t="18798" r="34225" b="38855"/>
          <a:stretch>
            <a:fillRect/>
          </a:stretch>
        </p:blipFill>
        <p:spPr bwMode="auto">
          <a:xfrm>
            <a:off x="1907704" y="1700808"/>
            <a:ext cx="51125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pt-BR" sz="2800" dirty="0" smtClean="0"/>
              <a:t>Estrutura dos </a:t>
            </a:r>
            <a:r>
              <a:rPr lang="pt-BR" sz="2800" dirty="0" err="1" smtClean="0"/>
              <a:t>pólos</a:t>
            </a:r>
            <a:endParaRPr lang="pt-BR" sz="2800" dirty="0" smtClean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41800" t="13206" r="36725" b="44643"/>
          <a:stretch>
            <a:fillRect/>
          </a:stretch>
        </p:blipFill>
        <p:spPr bwMode="auto">
          <a:xfrm>
            <a:off x="2336693" y="1873359"/>
            <a:ext cx="4107515" cy="393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Modelo SPN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pt-BR" sz="2000" dirty="0" smtClean="0"/>
              <a:t>UFAL</a:t>
            </a:r>
          </a:p>
          <a:p>
            <a:r>
              <a:rPr lang="pt-BR" sz="2000" dirty="0" smtClean="0"/>
              <a:t>Composto  por 4 </a:t>
            </a:r>
            <a:r>
              <a:rPr lang="pt-BR" sz="2000" dirty="0" err="1" smtClean="0"/>
              <a:t>subredes</a:t>
            </a:r>
            <a:endParaRPr lang="pt-BR" sz="2000" dirty="0" smtClean="0"/>
          </a:p>
          <a:p>
            <a:pPr lvl="1"/>
            <a:r>
              <a:rPr lang="pt-BR" sz="2000" dirty="0" smtClean="0"/>
              <a:t>Arapiraca, Palmeira dos Índios, Penedo e Viçosa</a:t>
            </a:r>
          </a:p>
          <a:p>
            <a:pPr lvl="2">
              <a:buFont typeface="Wingdings" pitchFamily="2" charset="2"/>
              <a:buChar char="ü"/>
            </a:pPr>
            <a:r>
              <a:rPr lang="pt-BR" sz="2000" dirty="0" smtClean="0"/>
              <a:t>Cada site possui 3 componentes (switch, roteador e link)</a:t>
            </a:r>
          </a:p>
          <a:p>
            <a:pPr lvl="2">
              <a:buFont typeface="Wingdings" pitchFamily="2" charset="2"/>
              <a:buChar char="ü"/>
            </a:pPr>
            <a:r>
              <a:rPr lang="pt-BR" sz="2000" dirty="0" smtClean="0"/>
              <a:t>2 Equipes de manutenção com diferentes níveis de qualificação</a:t>
            </a:r>
          </a:p>
          <a:p>
            <a:pPr lvl="3">
              <a:buFont typeface="Wingdings" pitchFamily="2" charset="2"/>
              <a:buChar char="ü"/>
            </a:pPr>
            <a:r>
              <a:rPr lang="pt-BR" sz="2000" dirty="0" smtClean="0"/>
              <a:t>Equipe Local – Está no Local</a:t>
            </a:r>
          </a:p>
          <a:p>
            <a:pPr lvl="3">
              <a:buFont typeface="Wingdings" pitchFamily="2" charset="2"/>
              <a:buChar char="ü"/>
            </a:pPr>
            <a:r>
              <a:rPr lang="pt-BR" sz="2000" dirty="0" smtClean="0"/>
              <a:t>Equipe Especializada – Terceirizada – Está em Maceió</a:t>
            </a:r>
          </a:p>
          <a:p>
            <a:r>
              <a:rPr lang="pt-BR" sz="2000" dirty="0" smtClean="0"/>
              <a:t>Política de manutenção preventiva</a:t>
            </a:r>
          </a:p>
          <a:p>
            <a:pPr lvl="1"/>
            <a:r>
              <a:rPr lang="pt-BR" sz="1600" dirty="0" smtClean="0"/>
              <a:t>Após a 1ª os intervalos entre as manutenções preventivas são fixos</a:t>
            </a:r>
            <a:endParaRPr lang="pt-BR" sz="2000" dirty="0" smtClean="0"/>
          </a:p>
          <a:p>
            <a:r>
              <a:rPr lang="pt-BR" sz="2000" dirty="0" smtClean="0"/>
              <a:t>Política de manutenção corretiva</a:t>
            </a:r>
          </a:p>
          <a:p>
            <a:pPr lvl="1"/>
            <a:r>
              <a:rPr lang="pt-BR" sz="2000" dirty="0" smtClean="0"/>
              <a:t>Após a ocorrência de eventos de falha</a:t>
            </a:r>
          </a:p>
          <a:p>
            <a:pPr lvl="1"/>
            <a:r>
              <a:rPr lang="pt-BR" sz="2000" dirty="0" smtClean="0"/>
              <a:t>Atividade de reparo</a:t>
            </a:r>
          </a:p>
          <a:p>
            <a:pPr lvl="1"/>
            <a:r>
              <a:rPr lang="pt-BR" sz="2000" dirty="0" smtClean="0"/>
              <a:t>Substituição do equipamento</a:t>
            </a:r>
          </a:p>
          <a:p>
            <a:pPr algn="just"/>
            <a:endParaRPr lang="pt-BR" sz="1800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Wingdings" pitchFamily="2" charset="2"/>
              <a:buChar char="ü"/>
            </a:pPr>
            <a:r>
              <a:rPr lang="pt-BR" dirty="0" smtClean="0"/>
              <a:t>Disponibilidade = P{#SYSTEM_ON&gt;0} </a:t>
            </a:r>
          </a:p>
          <a:p>
            <a:pPr lvl="2">
              <a:buFont typeface="Wingdings" pitchFamily="2" charset="2"/>
              <a:buChar char="ü"/>
            </a:pPr>
            <a:endParaRPr lang="pt-BR" dirty="0" smtClean="0"/>
          </a:p>
          <a:p>
            <a:pPr lvl="2">
              <a:buFont typeface="Wingdings" pitchFamily="2" charset="2"/>
              <a:buChar char="ü"/>
            </a:pPr>
            <a:r>
              <a:rPr lang="pt-BR" dirty="0" smtClean="0"/>
              <a:t>Falha do sistema</a:t>
            </a:r>
          </a:p>
          <a:p>
            <a:pPr lvl="2">
              <a:buNone/>
            </a:pPr>
            <a:r>
              <a:rPr lang="pt-BR" sz="1800" dirty="0" smtClean="0"/>
              <a:t>((#</a:t>
            </a:r>
            <a:r>
              <a:rPr lang="pt-BR" sz="1800" dirty="0" err="1" smtClean="0"/>
              <a:t>Ara_ON</a:t>
            </a:r>
            <a:r>
              <a:rPr lang="pt-BR" sz="1800" dirty="0" smtClean="0"/>
              <a:t>=0)OR(#</a:t>
            </a:r>
            <a:r>
              <a:rPr lang="pt-BR" sz="1800" dirty="0" err="1" smtClean="0"/>
              <a:t>Pen_ON</a:t>
            </a:r>
            <a:r>
              <a:rPr lang="pt-BR" sz="1800" dirty="0" smtClean="0"/>
              <a:t>=0)OR(#</a:t>
            </a:r>
            <a:r>
              <a:rPr lang="pt-BR" sz="1800" dirty="0" err="1" smtClean="0"/>
              <a:t>Pal_ON</a:t>
            </a:r>
            <a:r>
              <a:rPr lang="pt-BR" sz="1800" dirty="0" smtClean="0"/>
              <a:t>=0)OR(#</a:t>
            </a:r>
            <a:r>
              <a:rPr lang="pt-BR" sz="1800" dirty="0" err="1" smtClean="0"/>
              <a:t>Vic_ON</a:t>
            </a:r>
            <a:r>
              <a:rPr lang="pt-BR" sz="1800" dirty="0" smtClean="0"/>
              <a:t>=0))</a:t>
            </a:r>
          </a:p>
          <a:p>
            <a:pPr lvl="2">
              <a:buFont typeface="Wingdings" pitchFamily="2" charset="2"/>
              <a:buChar char="ü"/>
            </a:pPr>
            <a:endParaRPr lang="pt-BR" dirty="0" smtClean="0"/>
          </a:p>
          <a:p>
            <a:pPr lvl="2">
              <a:buFont typeface="Wingdings" pitchFamily="2" charset="2"/>
              <a:buChar char="ü"/>
            </a:pPr>
            <a:r>
              <a:rPr lang="pt-BR" dirty="0" smtClean="0"/>
              <a:t>Reparo do sistema</a:t>
            </a:r>
          </a:p>
          <a:p>
            <a:pPr lvl="2">
              <a:buNone/>
            </a:pPr>
            <a:r>
              <a:rPr lang="en-US" sz="1600" dirty="0" smtClean="0"/>
              <a:t>NOT((#</a:t>
            </a:r>
            <a:r>
              <a:rPr lang="en-US" sz="1600" dirty="0" err="1" smtClean="0"/>
              <a:t>Ara_ON</a:t>
            </a:r>
            <a:r>
              <a:rPr lang="en-US" sz="1600" dirty="0" smtClean="0"/>
              <a:t>=0)OR(#</a:t>
            </a:r>
            <a:r>
              <a:rPr lang="en-US" sz="1600" dirty="0" err="1" smtClean="0"/>
              <a:t>Pal_ON</a:t>
            </a:r>
            <a:r>
              <a:rPr lang="en-US" sz="1600" dirty="0" smtClean="0"/>
              <a:t>=0)OR(#</a:t>
            </a:r>
            <a:r>
              <a:rPr lang="en-US" sz="1600" dirty="0" err="1" smtClean="0"/>
              <a:t>Pen_ON</a:t>
            </a:r>
            <a:r>
              <a:rPr lang="en-US" sz="1600" dirty="0" smtClean="0"/>
              <a:t>=0)OR(#</a:t>
            </a:r>
            <a:r>
              <a:rPr lang="en-US" sz="1600" dirty="0" err="1" smtClean="0"/>
              <a:t>Vic_ON</a:t>
            </a:r>
            <a:r>
              <a:rPr lang="en-US" sz="1600" dirty="0" smtClean="0"/>
              <a:t>=0))</a:t>
            </a:r>
            <a:endParaRPr lang="pt-BR" sz="1600" dirty="0" smtClean="0"/>
          </a:p>
          <a:p>
            <a:pPr lvl="2">
              <a:buFont typeface="Wingdings" pitchFamily="2" charset="2"/>
              <a:buChar char="ü"/>
            </a:pPr>
            <a:endParaRPr lang="pt-BR" dirty="0" smtClean="0"/>
          </a:p>
          <a:p>
            <a:pPr lvl="2">
              <a:buFont typeface="Wingdings" pitchFamily="2" charset="2"/>
              <a:buChar char="ü"/>
            </a:pPr>
            <a:r>
              <a:rPr lang="pt-BR" dirty="0" smtClean="0"/>
              <a:t>Custos</a:t>
            </a:r>
          </a:p>
          <a:p>
            <a:pPr lvl="3">
              <a:buFont typeface="Wingdings" pitchFamily="2" charset="2"/>
              <a:buChar char="ü"/>
            </a:pPr>
            <a:r>
              <a:rPr lang="pt-BR" dirty="0" smtClean="0"/>
              <a:t>Custo referente a manutenção  por horas de trabalhos de um tipo específico de equipe de manutenção.</a:t>
            </a:r>
          </a:p>
          <a:p>
            <a:pPr lvl="3">
              <a:buNone/>
            </a:pPr>
            <a:r>
              <a:rPr lang="pt-BR" dirty="0" smtClean="0"/>
              <a:t>	Cost1: ((NT-E{#Level1})*8760)+((NT-E{#Level2})*8760)</a:t>
            </a:r>
          </a:p>
          <a:p>
            <a:pPr lvl="3"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Modelo SPN</a:t>
            </a:r>
            <a:endParaRPr lang="pt-BR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1446</TotalTime>
  <Words>1369</Words>
  <Application>Microsoft Office PowerPoint</Application>
  <PresentationFormat>Apresentação na tela (4:3)</PresentationFormat>
  <Paragraphs>337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Concurso</vt:lpstr>
      <vt:lpstr>Modelagem para Infraestrutura de Redes Convergentes e Política de Manutenção para Garantia de Níveis de Serviços</vt:lpstr>
      <vt:lpstr>Agenda</vt:lpstr>
      <vt:lpstr>Introdução</vt:lpstr>
      <vt:lpstr>Trabalhos Relacionados</vt:lpstr>
      <vt:lpstr>Conceitos Básicos</vt:lpstr>
      <vt:lpstr>Estrutura de Arapiraca</vt:lpstr>
      <vt:lpstr>Estrutura dos pólos</vt:lpstr>
      <vt:lpstr>Modelo SPN</vt:lpstr>
      <vt:lpstr>Modelo SPN</vt:lpstr>
      <vt:lpstr>Estudo de caso</vt:lpstr>
      <vt:lpstr>Slide 11</vt:lpstr>
      <vt:lpstr>Slide 12</vt:lpstr>
      <vt:lpstr>Estudo de caso</vt:lpstr>
      <vt:lpstr>Estudo de caso</vt:lpstr>
      <vt:lpstr>Estudo de caso</vt:lpstr>
      <vt:lpstr>Estudo de caso</vt:lpstr>
      <vt:lpstr>Estudo de caso</vt:lpstr>
      <vt:lpstr>Estudo de caso</vt:lpstr>
      <vt:lpstr>Resultados esperados</vt:lpstr>
      <vt:lpstr>Referências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</dc:title>
  <dc:creator>Kádna</dc:creator>
  <cp:lastModifiedBy>Kádna</cp:lastModifiedBy>
  <cp:revision>221</cp:revision>
  <dcterms:created xsi:type="dcterms:W3CDTF">2011-08-01T14:11:28Z</dcterms:created>
  <dcterms:modified xsi:type="dcterms:W3CDTF">2012-03-16T05:07:30Z</dcterms:modified>
</cp:coreProperties>
</file>